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83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9" r:id="rId25"/>
    <p:sldId id="280" r:id="rId26"/>
    <p:sldId id="281" r:id="rId27"/>
    <p:sldId id="282" r:id="rId28"/>
    <p:sldId id="27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8DE0F-0A5B-4A77-8C83-5E3A8F66435D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BD07FA-158B-4447-A7C0-10837E633B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601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BD07FA-158B-4447-A7C0-10837E633BAF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1172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2C67D-1769-0184-0238-5CDFF17770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06A7F7-CE14-3BFF-8839-BC40B84116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FF605-30F5-D78D-13C8-CE7790DE3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FC09E-C4D6-8059-F96B-530277B7B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ECAAD-90FE-4205-F464-814195E7A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067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33966-F7D4-DD1A-DB70-CE7ABC696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A98E9-0DD0-350D-7DB9-631774A10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4DC82-106A-704A-C051-772D5CD0A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F2484-5838-D63B-7A95-8E1E4FBDD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00C8E-75C7-7B0D-DA04-D5F1AEB4A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956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CED86C-EDC4-1477-A8EF-B763DB2B0D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A2F6A5-D781-06EA-8E42-EB29836EC8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1D847-63CF-63FD-6E09-568C1B1BC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59DBE-FBA8-A2C1-3715-619FEF928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47FC4-7099-5238-43EE-25F949D0E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3140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E27D8-2F89-D04B-9090-4C109168A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5BDFC-DDF3-BF50-4712-F01518B29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07015-0905-76E7-36B5-995EECFE7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4E430-B6B1-19FF-0A73-E446CCC17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FE1E5-89B5-330A-80FB-06887E201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2608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080B5-F751-30EF-4CDD-EF694D902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587A9-04DF-6C92-156D-5ED4FDB73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DED6F-B8F6-1533-5E7B-7E401BA84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D44B4-A4F6-35BD-F820-30FBB7499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A92B6-C9F4-B46B-8CEF-49572672B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0431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116E1-202F-A201-497C-41931DDB7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6750F-0CAE-3E7C-14B2-36A3504037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6EED4-6989-C22F-2CD1-C19CC27039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9FFACE-1415-2DBA-6D43-FFCDB6FF0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375C4-C602-802D-937F-A47C53453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7F16D-8275-FC15-075B-B4EC17194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9302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96994-E226-B183-7717-8E6D538A6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EAA75-68BD-0AF4-BEB7-3B77A089B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3FF419-6FAF-C2F3-EF68-46A4C300EF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04422C-B96C-CEC7-E7BE-661E004BDB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9C270F-AAB5-DA04-F215-0867B107A3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C2FA04-BF03-0CE4-257E-D78D17BE4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92F867-108D-EB40-C5F4-E12380571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F3F6C0-1F98-B047-BD48-E9C24E9B2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7271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D11EB-843F-0397-EE4E-A8F01FC4A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5786A7-0A5A-AF29-15B1-E1CDA1A74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196FF-7DE7-5CF5-8A3D-EBAFA5E17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C29867-3C78-FCDD-5F2C-AFF35EBA8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850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6967B-570A-0EB5-32C2-C8D611023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54C5AB-4239-E012-1B6C-1AF6830F1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D844CE-BD95-1D2D-9C3D-9B1448D8C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7816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CFB1E-EF34-7794-9686-3E8C7E6BB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632E5-9014-3250-57E4-D8F9CC395A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4C560E-C8C0-6D1F-BD17-72E7E426F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8CFFE8-9D85-1F6F-A35C-B6DD927D5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054A4-960C-35E9-A4FE-6B4483347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31745E-14F3-6E63-ECE9-2DEE00206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671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3D396-6560-3890-78B7-D0DC13875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A81B9C-415E-22EC-A11A-8B5B86BBAD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35AE90-B5BD-25F3-41B3-D29A5C849B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D7BEC-7B29-8E9A-86EC-3935635E8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F14A2-E1E6-B0DA-4BA2-A1384A67F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576F02-A49B-FD09-9C66-1F0C0702C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9781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9AAEB9-2654-0264-FDFE-A7CA1022D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442FC-927D-2197-8909-FB62ED8E8A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F42C4-BAB8-02F7-074B-4D7F224B2F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CEBCC-D67C-4CF2-A7DA-D483B1116641}" type="datetimeFigureOut">
              <a:rPr lang="en-IN" smtClean="0"/>
              <a:t>08-01-2026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780BC-5A66-2B43-D5D0-92D6AF8B3E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2CFC7-0097-9DD2-F1DA-B690A2765A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C0CEE-941A-4A7C-8E19-4678821F7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935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C4AC8-89A7-1327-C1DF-10C696D98A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/>
              <a:t>SMART INVENTORY AND ORDER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8CEBE0-DD96-5E48-6302-82B2F667BE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32437" y="5440670"/>
            <a:ext cx="9468465" cy="1500904"/>
          </a:xfrm>
        </p:spPr>
        <p:txBody>
          <a:bodyPr>
            <a:normAutofit/>
          </a:bodyPr>
          <a:lstStyle/>
          <a:p>
            <a:r>
              <a:rPr lang="en-IN" sz="1800" b="1" dirty="0"/>
              <a:t>SOHAM CHATTERJEE</a:t>
            </a:r>
          </a:p>
          <a:p>
            <a:r>
              <a:rPr lang="en-IN" sz="1800" b="1" dirty="0"/>
              <a:t>VELLORE INSTITUTE OF TECHNOLOGY</a:t>
            </a:r>
          </a:p>
          <a:p>
            <a:r>
              <a:rPr lang="en-IN" sz="1800" b="1" dirty="0"/>
              <a:t>CHUBB AET JAVA FSD</a:t>
            </a:r>
          </a:p>
        </p:txBody>
      </p:sp>
    </p:spTree>
    <p:extLst>
      <p:ext uri="{BB962C8B-B14F-4D97-AF65-F5344CB8AC3E}">
        <p14:creationId xmlns:p14="http://schemas.microsoft.com/office/powerpoint/2010/main" val="2389675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E1E4E-D6E8-F180-C860-7E321786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3995"/>
            <a:ext cx="10515600" cy="1325563"/>
          </a:xfrm>
        </p:spPr>
        <p:txBody>
          <a:bodyPr/>
          <a:lstStyle/>
          <a:p>
            <a:r>
              <a:rPr lang="en-IN" b="1" dirty="0"/>
              <a:t>API DESIGN DOCUMENTATION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2955722-BD28-A774-C004-F99FA6CBE5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0802685"/>
              </p:ext>
            </p:extLst>
          </p:nvPr>
        </p:nvGraphicFramePr>
        <p:xfrm>
          <a:off x="121920" y="899160"/>
          <a:ext cx="11643360" cy="5715001"/>
        </p:xfrm>
        <a:graphic>
          <a:graphicData uri="http://schemas.openxmlformats.org/drawingml/2006/table">
            <a:tbl>
              <a:tblPr/>
              <a:tblGrid>
                <a:gridCol w="1940560">
                  <a:extLst>
                    <a:ext uri="{9D8B030D-6E8A-4147-A177-3AD203B41FA5}">
                      <a16:colId xmlns:a16="http://schemas.microsoft.com/office/drawing/2014/main" val="2223914078"/>
                    </a:ext>
                  </a:extLst>
                </a:gridCol>
                <a:gridCol w="1940560">
                  <a:extLst>
                    <a:ext uri="{9D8B030D-6E8A-4147-A177-3AD203B41FA5}">
                      <a16:colId xmlns:a16="http://schemas.microsoft.com/office/drawing/2014/main" val="2542843445"/>
                    </a:ext>
                  </a:extLst>
                </a:gridCol>
                <a:gridCol w="1940560">
                  <a:extLst>
                    <a:ext uri="{9D8B030D-6E8A-4147-A177-3AD203B41FA5}">
                      <a16:colId xmlns:a16="http://schemas.microsoft.com/office/drawing/2014/main" val="3504431585"/>
                    </a:ext>
                  </a:extLst>
                </a:gridCol>
                <a:gridCol w="1940560">
                  <a:extLst>
                    <a:ext uri="{9D8B030D-6E8A-4147-A177-3AD203B41FA5}">
                      <a16:colId xmlns:a16="http://schemas.microsoft.com/office/drawing/2014/main" val="3491803561"/>
                    </a:ext>
                  </a:extLst>
                </a:gridCol>
                <a:gridCol w="1940560">
                  <a:extLst>
                    <a:ext uri="{9D8B030D-6E8A-4147-A177-3AD203B41FA5}">
                      <a16:colId xmlns:a16="http://schemas.microsoft.com/office/drawing/2014/main" val="2621919760"/>
                    </a:ext>
                  </a:extLst>
                </a:gridCol>
                <a:gridCol w="1940560">
                  <a:extLst>
                    <a:ext uri="{9D8B030D-6E8A-4147-A177-3AD203B41FA5}">
                      <a16:colId xmlns:a16="http://schemas.microsoft.com/office/drawing/2014/main" val="82086873"/>
                    </a:ext>
                  </a:extLst>
                </a:gridCol>
              </a:tblGrid>
              <a:tr h="78417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API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Method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Purpose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Request Body / Params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Response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Auth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486148"/>
                  </a:ext>
                </a:extLst>
              </a:tr>
              <a:tr h="14574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/users/register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POST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Register new user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username, email, password, role }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201 Created</a:t>
                      </a:r>
                      <a:r>
                        <a:rPr lang="en-IN" sz="1700"/>
                        <a:t> → UserResponse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Public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1858130"/>
                  </a:ext>
                </a:extLst>
              </a:tr>
              <a:tr h="11208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/users/login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POST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/>
                        <a:t>Login using username OR email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credential, password }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token }</a:t>
                      </a:r>
                      <a:r>
                        <a:rPr lang="en-IN" sz="1700"/>
                        <a:t> (JWT)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Public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4196450"/>
                  </a:ext>
                </a:extLst>
              </a:tr>
              <a:tr h="78417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/users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GET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List all users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—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List&lt;UserResponse&gt;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ADMIN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8343160"/>
                  </a:ext>
                </a:extLst>
              </a:tr>
              <a:tr h="78417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/users/{id}/activate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PUT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Activate user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Path: </a:t>
                      </a:r>
                      <a:r>
                        <a:rPr lang="en-IN" sz="1700">
                          <a:latin typeface="Courier New" panose="02070309020205020404" pitchFamily="49" charset="0"/>
                        </a:rPr>
                        <a:t>id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204 No Content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ADMIN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766504"/>
                  </a:ext>
                </a:extLst>
              </a:tr>
              <a:tr h="78417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/users/{id}/deactivate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PUT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Deactivate user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Path: </a:t>
                      </a:r>
                      <a:r>
                        <a:rPr lang="en-IN" sz="1700">
                          <a:latin typeface="Courier New" panose="02070309020205020404" pitchFamily="49" charset="0"/>
                        </a:rPr>
                        <a:t>id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204 No Content</a:t>
                      </a:r>
                      <a:endParaRPr lang="en-IN" sz="1700"/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ADMIN</a:t>
                      </a:r>
                    </a:p>
                  </a:txBody>
                  <a:tcPr marL="85320" marR="85320" marT="42660" marB="426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00188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7313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220BE-B439-DB7E-9692-FA1C2542F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59715"/>
            <a:ext cx="10515600" cy="1325563"/>
          </a:xfrm>
        </p:spPr>
        <p:txBody>
          <a:bodyPr/>
          <a:lstStyle/>
          <a:p>
            <a:r>
              <a:rPr lang="en-IN" b="1" dirty="0"/>
              <a:t>INVENTORY SERVICE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D25D046-0BDD-6F42-66BD-3A89C931D4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0447120"/>
              </p:ext>
            </p:extLst>
          </p:nvPr>
        </p:nvGraphicFramePr>
        <p:xfrm>
          <a:off x="243840" y="943928"/>
          <a:ext cx="11109960" cy="4786311"/>
        </p:xfrm>
        <a:graphic>
          <a:graphicData uri="http://schemas.openxmlformats.org/drawingml/2006/table">
            <a:tbl>
              <a:tblPr/>
              <a:tblGrid>
                <a:gridCol w="1851660">
                  <a:extLst>
                    <a:ext uri="{9D8B030D-6E8A-4147-A177-3AD203B41FA5}">
                      <a16:colId xmlns:a16="http://schemas.microsoft.com/office/drawing/2014/main" val="2502108172"/>
                    </a:ext>
                  </a:extLst>
                </a:gridCol>
                <a:gridCol w="1851660">
                  <a:extLst>
                    <a:ext uri="{9D8B030D-6E8A-4147-A177-3AD203B41FA5}">
                      <a16:colId xmlns:a16="http://schemas.microsoft.com/office/drawing/2014/main" val="875841053"/>
                    </a:ext>
                  </a:extLst>
                </a:gridCol>
                <a:gridCol w="1851660">
                  <a:extLst>
                    <a:ext uri="{9D8B030D-6E8A-4147-A177-3AD203B41FA5}">
                      <a16:colId xmlns:a16="http://schemas.microsoft.com/office/drawing/2014/main" val="546593080"/>
                    </a:ext>
                  </a:extLst>
                </a:gridCol>
                <a:gridCol w="1851660">
                  <a:extLst>
                    <a:ext uri="{9D8B030D-6E8A-4147-A177-3AD203B41FA5}">
                      <a16:colId xmlns:a16="http://schemas.microsoft.com/office/drawing/2014/main" val="1045727171"/>
                    </a:ext>
                  </a:extLst>
                </a:gridCol>
                <a:gridCol w="1851660">
                  <a:extLst>
                    <a:ext uri="{9D8B030D-6E8A-4147-A177-3AD203B41FA5}">
                      <a16:colId xmlns:a16="http://schemas.microsoft.com/office/drawing/2014/main" val="2866529769"/>
                    </a:ext>
                  </a:extLst>
                </a:gridCol>
                <a:gridCol w="1851660">
                  <a:extLst>
                    <a:ext uri="{9D8B030D-6E8A-4147-A177-3AD203B41FA5}">
                      <a16:colId xmlns:a16="http://schemas.microsoft.com/office/drawing/2014/main" val="3046158671"/>
                    </a:ext>
                  </a:extLst>
                </a:gridCol>
              </a:tblGrid>
              <a:tr h="6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Request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465909"/>
                  </a:ext>
                </a:extLst>
              </a:tr>
              <a:tr h="170939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/products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Create product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{ name, category, price }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{ id 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9225497"/>
                  </a:ext>
                </a:extLst>
              </a:tr>
              <a:tr h="11965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/products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List products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List&lt;Product&gt;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Public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8690098"/>
                  </a:ext>
                </a:extLst>
              </a:tr>
              <a:tr h="11965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/products/{id}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 product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Path: </a:t>
                      </a:r>
                      <a:r>
                        <a:rPr lang="en-IN">
                          <a:latin typeface="Courier New" panose="02070309020205020404" pitchFamily="49" charset="0"/>
                        </a:rPr>
                        <a:t>id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Product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Public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38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1285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24920DD-04D2-2AC5-B9D9-C424D4C7D7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3697532"/>
              </p:ext>
            </p:extLst>
          </p:nvPr>
        </p:nvGraphicFramePr>
        <p:xfrm>
          <a:off x="472440" y="198120"/>
          <a:ext cx="11292840" cy="6537960"/>
        </p:xfrm>
        <a:graphic>
          <a:graphicData uri="http://schemas.openxmlformats.org/drawingml/2006/table">
            <a:tbl>
              <a:tblPr/>
              <a:tblGrid>
                <a:gridCol w="1793240">
                  <a:extLst>
                    <a:ext uri="{9D8B030D-6E8A-4147-A177-3AD203B41FA5}">
                      <a16:colId xmlns:a16="http://schemas.microsoft.com/office/drawing/2014/main" val="2233562312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1501593717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3653653286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1973984913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255401106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556574421"/>
                    </a:ext>
                  </a:extLst>
                </a:gridCol>
              </a:tblGrid>
              <a:tr h="5230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API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Method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Purpose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Request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Response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Auth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057282"/>
                  </a:ext>
                </a:extLst>
              </a:tr>
              <a:tr h="24844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>
                          <a:latin typeface="Courier New" panose="02070309020205020404" pitchFamily="49" charset="0"/>
                        </a:rPr>
                        <a:t>/inventory</a:t>
                      </a:r>
                      <a:endParaRPr lang="en-IN" sz="170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POST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Add stock to warehouse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>
                          <a:latin typeface="Courier New" panose="02070309020205020404" pitchFamily="49" charset="0"/>
                        </a:rPr>
                        <a:t>{ </a:t>
                      </a:r>
                      <a:r>
                        <a:rPr lang="en-IN" sz="1700" dirty="0" err="1">
                          <a:latin typeface="Courier New" panose="02070309020205020404" pitchFamily="49" charset="0"/>
                        </a:rPr>
                        <a:t>productId</a:t>
                      </a:r>
                      <a:r>
                        <a:rPr lang="en-IN" sz="1700" dirty="0">
                          <a:latin typeface="Courier New" panose="02070309020205020404" pitchFamily="49" charset="0"/>
                        </a:rPr>
                        <a:t>, </a:t>
                      </a:r>
                      <a:r>
                        <a:rPr lang="en-IN" sz="1700" dirty="0" err="1">
                          <a:latin typeface="Courier New" panose="02070309020205020404" pitchFamily="49" charset="0"/>
                        </a:rPr>
                        <a:t>warehouseId</a:t>
                      </a:r>
                      <a:r>
                        <a:rPr lang="en-IN" sz="1700" dirty="0">
                          <a:latin typeface="Courier New" panose="02070309020205020404" pitchFamily="49" charset="0"/>
                        </a:rPr>
                        <a:t>, quantity, </a:t>
                      </a:r>
                      <a:r>
                        <a:rPr lang="en-IN" sz="1700" dirty="0" err="1">
                          <a:latin typeface="Courier New" panose="02070309020205020404" pitchFamily="49" charset="0"/>
                        </a:rPr>
                        <a:t>lowStockThreshold</a:t>
                      </a:r>
                      <a:r>
                        <a:rPr lang="en-IN" sz="1700" dirty="0">
                          <a:latin typeface="Courier New" panose="02070309020205020404" pitchFamily="49" charset="0"/>
                        </a:rPr>
                        <a:t> }</a:t>
                      </a:r>
                      <a:endParaRPr lang="en-IN" sz="170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inventoryId, availableQuantity }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ADMIN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4855209"/>
                  </a:ext>
                </a:extLst>
              </a:tr>
              <a:tr h="130759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/inventory/reserve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POST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Reserve stock (order created)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>
                          <a:latin typeface="Courier New" panose="02070309020205020404" pitchFamily="49" charset="0"/>
                        </a:rPr>
                        <a:t>{ </a:t>
                      </a:r>
                      <a:r>
                        <a:rPr lang="en-IN" sz="1700" dirty="0" err="1">
                          <a:latin typeface="Courier New" panose="02070309020205020404" pitchFamily="49" charset="0"/>
                        </a:rPr>
                        <a:t>orderId</a:t>
                      </a:r>
                      <a:r>
                        <a:rPr lang="en-IN" sz="1700" dirty="0">
                          <a:latin typeface="Courier New" panose="02070309020205020404" pitchFamily="49" charset="0"/>
                        </a:rPr>
                        <a:t>, </a:t>
                      </a:r>
                      <a:r>
                        <a:rPr lang="en-IN" sz="1700" dirty="0" err="1">
                          <a:latin typeface="Courier New" panose="02070309020205020404" pitchFamily="49" charset="0"/>
                        </a:rPr>
                        <a:t>warehouseId</a:t>
                      </a:r>
                      <a:r>
                        <a:rPr lang="en-IN" sz="1700" dirty="0">
                          <a:latin typeface="Courier New" panose="02070309020205020404" pitchFamily="49" charset="0"/>
                        </a:rPr>
                        <a:t>, items[] }</a:t>
                      </a:r>
                      <a:endParaRPr lang="en-IN" sz="170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>
                          <a:latin typeface="Courier New" panose="02070309020205020404" pitchFamily="49" charset="0"/>
                        </a:rPr>
                        <a:t>200 OK</a:t>
                      </a:r>
                      <a:endParaRPr lang="en-IN" sz="170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Internal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8068682"/>
                  </a:ext>
                </a:extLst>
              </a:tr>
              <a:tr h="130759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/inventory/release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POST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Release stock (order cancelled)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orderId }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>
                          <a:latin typeface="Courier New" panose="02070309020205020404" pitchFamily="49" charset="0"/>
                        </a:rPr>
                        <a:t>200 OK</a:t>
                      </a:r>
                      <a:endParaRPr lang="en-IN" sz="1700" dirty="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Internal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2051992"/>
                  </a:ext>
                </a:extLst>
              </a:tr>
              <a:tr h="9153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/inventory/commit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POST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/>
                        <a:t>Commit stock (order shipped)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{ orderId }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>
                          <a:latin typeface="Courier New" panose="02070309020205020404" pitchFamily="49" charset="0"/>
                        </a:rPr>
                        <a:t>200 OK</a:t>
                      </a:r>
                      <a:endParaRPr lang="en-IN" sz="1700"/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700" dirty="0"/>
                        <a:t>Internal</a:t>
                      </a:r>
                    </a:p>
                  </a:txBody>
                  <a:tcPr marL="87027" marR="87027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2715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9259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837EB-CF11-550B-792C-B26C9DBB7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7160" y="-320675"/>
            <a:ext cx="10515600" cy="1325563"/>
          </a:xfrm>
        </p:spPr>
        <p:txBody>
          <a:bodyPr/>
          <a:lstStyle/>
          <a:p>
            <a:r>
              <a:rPr lang="en-IN" b="1" dirty="0"/>
              <a:t>ORDER SERVICE API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F103F5-70E1-ED33-AD98-EC0BEC5336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860758"/>
              </p:ext>
            </p:extLst>
          </p:nvPr>
        </p:nvGraphicFramePr>
        <p:xfrm>
          <a:off x="228600" y="785654"/>
          <a:ext cx="11399520" cy="5782788"/>
        </p:xfrm>
        <a:graphic>
          <a:graphicData uri="http://schemas.openxmlformats.org/drawingml/2006/table">
            <a:tbl>
              <a:tblPr/>
              <a:tblGrid>
                <a:gridCol w="1899920">
                  <a:extLst>
                    <a:ext uri="{9D8B030D-6E8A-4147-A177-3AD203B41FA5}">
                      <a16:colId xmlns:a16="http://schemas.microsoft.com/office/drawing/2014/main" val="619515793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2995013981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1538473038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2132699154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1323395494"/>
                    </a:ext>
                  </a:extLst>
                </a:gridCol>
                <a:gridCol w="1899920">
                  <a:extLst>
                    <a:ext uri="{9D8B030D-6E8A-4147-A177-3AD203B41FA5}">
                      <a16:colId xmlns:a16="http://schemas.microsoft.com/office/drawing/2014/main" val="2301632660"/>
                    </a:ext>
                  </a:extLst>
                </a:gridCol>
              </a:tblGrid>
              <a:tr h="52570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Request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2266300"/>
                  </a:ext>
                </a:extLst>
              </a:tr>
              <a:tr h="13142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/orders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Create order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CreateOrderRequest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201 → OrderResponse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USER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7639784"/>
                  </a:ext>
                </a:extLst>
              </a:tr>
              <a:tr h="13142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/orders/user/{userId}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User order history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Path: </a:t>
                      </a:r>
                      <a:r>
                        <a:rPr lang="en-IN" dirty="0" err="1">
                          <a:latin typeface="Courier New" panose="02070309020205020404" pitchFamily="49" charset="0"/>
                        </a:rPr>
                        <a:t>userId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List&lt;OrderDetailedResponse&gt;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USER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5586790"/>
                  </a:ext>
                </a:extLst>
              </a:tr>
              <a:tr h="13142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/orders/{orderId}/status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Order status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Path: </a:t>
                      </a:r>
                      <a:r>
                        <a:rPr lang="en-IN" dirty="0" err="1">
                          <a:latin typeface="Courier New" panose="02070309020205020404" pitchFamily="49" charset="0"/>
                        </a:rPr>
                        <a:t>orderId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 err="1">
                          <a:latin typeface="Courier New" panose="02070309020205020404" pitchFamily="49" charset="0"/>
                        </a:rPr>
                        <a:t>OrderSummaryResponse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USER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2170119"/>
                  </a:ext>
                </a:extLst>
              </a:tr>
              <a:tr h="13142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/orders/{orderId}/cancel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Cancel order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Header: </a:t>
                      </a:r>
                      <a:r>
                        <a:rPr lang="en-IN">
                          <a:latin typeface="Courier New" panose="02070309020205020404" pitchFamily="49" charset="0"/>
                        </a:rPr>
                        <a:t>X-USER-ID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204 No Content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USER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187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495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2DFA975-D440-DD9F-169B-B9FE4A5AA5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164567"/>
              </p:ext>
            </p:extLst>
          </p:nvPr>
        </p:nvGraphicFramePr>
        <p:xfrm>
          <a:off x="0" y="435134"/>
          <a:ext cx="11734800" cy="5325585"/>
        </p:xfrm>
        <a:graphic>
          <a:graphicData uri="http://schemas.openxmlformats.org/drawingml/2006/table">
            <a:tbl>
              <a:tblPr/>
              <a:tblGrid>
                <a:gridCol w="1955800">
                  <a:extLst>
                    <a:ext uri="{9D8B030D-6E8A-4147-A177-3AD203B41FA5}">
                      <a16:colId xmlns:a16="http://schemas.microsoft.com/office/drawing/2014/main" val="2100416779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3218412279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4016027298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4241427851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406282844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3434972055"/>
                    </a:ext>
                  </a:extLst>
                </a:gridCol>
              </a:tblGrid>
              <a:tr h="57573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Request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7508037"/>
                  </a:ext>
                </a:extLst>
              </a:tr>
              <a:tr h="143934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/admin/orders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Get all orders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List&lt;OrderDetailedResponse&gt;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6027643"/>
                  </a:ext>
                </a:extLst>
              </a:tr>
              <a:tr h="143934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/admin/orders/status/{status}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Orders by status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Path: </a:t>
                      </a:r>
                      <a:r>
                        <a:rPr lang="en-IN" dirty="0">
                          <a:latin typeface="Courier New" panose="02070309020205020404" pitchFamily="49" charset="0"/>
                        </a:rPr>
                        <a:t>status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List&lt;</a:t>
                      </a:r>
                      <a:r>
                        <a:rPr lang="en-IN" dirty="0" err="1">
                          <a:latin typeface="Courier New" panose="02070309020205020404" pitchFamily="49" charset="0"/>
                        </a:rPr>
                        <a:t>OrderSummaryResponse</a:t>
                      </a:r>
                      <a:r>
                        <a:rPr lang="en-IN" dirty="0">
                          <a:latin typeface="Courier New" panose="02070309020205020404" pitchFamily="49" charset="0"/>
                        </a:rPr>
                        <a:t>&gt;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03589"/>
                  </a:ext>
                </a:extLst>
              </a:tr>
              <a:tr h="18711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/admin/orders/{orderId}/status/{status}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Update order status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Path params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 err="1">
                          <a:latin typeface="Courier New" panose="02070309020205020404" pitchFamily="49" charset="0"/>
                        </a:rPr>
                        <a:t>OrderStatusResponse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44481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2181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533AA-40F1-7B66-31B5-D0D0CD4D8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8275"/>
            <a:ext cx="10515600" cy="1325563"/>
          </a:xfrm>
        </p:spPr>
        <p:txBody>
          <a:bodyPr/>
          <a:lstStyle/>
          <a:p>
            <a:r>
              <a:rPr lang="en-IN" b="1" dirty="0"/>
              <a:t>BILLING SERVICE API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A5E2869-EB98-39AF-1487-2ABF8C6EE4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616682"/>
              </p:ext>
            </p:extLst>
          </p:nvPr>
        </p:nvGraphicFramePr>
        <p:xfrm>
          <a:off x="152400" y="1567974"/>
          <a:ext cx="10515600" cy="246888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88111193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33214244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75021060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95334629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57936374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3147087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Request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86513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/billing/invoice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Create invoice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{ orderId, userId, warehouseId, items[] 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{ invoiceId 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Internal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946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/billing/invoice/{orderId}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 invoice by order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Path: </a:t>
                      </a:r>
                      <a:r>
                        <a:rPr lang="en-IN">
                          <a:latin typeface="Courier New" panose="02070309020205020404" pitchFamily="49" charset="0"/>
                        </a:rPr>
                        <a:t>orderId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InvoiceResponse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9002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6210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784D843-7143-9A21-52D0-00903D26DE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2611949"/>
              </p:ext>
            </p:extLst>
          </p:nvPr>
        </p:nvGraphicFramePr>
        <p:xfrm>
          <a:off x="342900" y="472440"/>
          <a:ext cx="11506200" cy="6248400"/>
        </p:xfrm>
        <a:graphic>
          <a:graphicData uri="http://schemas.openxmlformats.org/drawingml/2006/table">
            <a:tbl>
              <a:tblPr/>
              <a:tblGrid>
                <a:gridCol w="2301240">
                  <a:extLst>
                    <a:ext uri="{9D8B030D-6E8A-4147-A177-3AD203B41FA5}">
                      <a16:colId xmlns:a16="http://schemas.microsoft.com/office/drawing/2014/main" val="1867609353"/>
                    </a:ext>
                  </a:extLst>
                </a:gridCol>
                <a:gridCol w="2301240">
                  <a:extLst>
                    <a:ext uri="{9D8B030D-6E8A-4147-A177-3AD203B41FA5}">
                      <a16:colId xmlns:a16="http://schemas.microsoft.com/office/drawing/2014/main" val="3083650717"/>
                    </a:ext>
                  </a:extLst>
                </a:gridCol>
                <a:gridCol w="2301240">
                  <a:extLst>
                    <a:ext uri="{9D8B030D-6E8A-4147-A177-3AD203B41FA5}">
                      <a16:colId xmlns:a16="http://schemas.microsoft.com/office/drawing/2014/main" val="3844241485"/>
                    </a:ext>
                  </a:extLst>
                </a:gridCol>
                <a:gridCol w="2301240">
                  <a:extLst>
                    <a:ext uri="{9D8B030D-6E8A-4147-A177-3AD203B41FA5}">
                      <a16:colId xmlns:a16="http://schemas.microsoft.com/office/drawing/2014/main" val="384856411"/>
                    </a:ext>
                  </a:extLst>
                </a:gridCol>
                <a:gridCol w="2301240">
                  <a:extLst>
                    <a:ext uri="{9D8B030D-6E8A-4147-A177-3AD203B41FA5}">
                      <a16:colId xmlns:a16="http://schemas.microsoft.com/office/drawing/2014/main" val="3727413959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6155004"/>
                  </a:ext>
                </a:extLst>
              </a:tr>
              <a:tr h="10668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/admin/analytics/kpis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 orders &amp; revenue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{ totalOrders, totalRevenue }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4753633"/>
                  </a:ext>
                </a:extLst>
              </a:tr>
              <a:tr h="1524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/admin/analytics/status-count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Orders per status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[{ status, count }]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7578893"/>
                  </a:ext>
                </a:extLst>
              </a:tr>
              <a:tr h="1524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/admin/analytics/warehouse-count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Orders per warehouse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[{ </a:t>
                      </a:r>
                      <a:r>
                        <a:rPr lang="en-IN" dirty="0" err="1">
                          <a:latin typeface="Courier New" panose="02070309020205020404" pitchFamily="49" charset="0"/>
                        </a:rPr>
                        <a:t>warehouseId</a:t>
                      </a:r>
                      <a:r>
                        <a:rPr lang="en-IN" dirty="0">
                          <a:latin typeface="Courier New" panose="02070309020205020404" pitchFamily="49" charset="0"/>
                        </a:rPr>
                        <a:t>, count }]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1294321"/>
                  </a:ext>
                </a:extLst>
              </a:tr>
              <a:tr h="15240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/admin/analytics/daily-orders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Orders per day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[{ date, count }]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ADMIN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2270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03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62D5F-29C8-02DD-0288-18E533317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04165"/>
            <a:ext cx="10515600" cy="1325563"/>
          </a:xfrm>
        </p:spPr>
        <p:txBody>
          <a:bodyPr/>
          <a:lstStyle/>
          <a:p>
            <a:r>
              <a:rPr lang="en-IN" b="1" dirty="0"/>
              <a:t>NOTIFICATION SERVICE API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93916FF-A93D-A29E-02B2-423FF460FD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0822073"/>
              </p:ext>
            </p:extLst>
          </p:nvPr>
        </p:nvGraphicFramePr>
        <p:xfrm>
          <a:off x="838200" y="2240280"/>
          <a:ext cx="10515600" cy="1280160"/>
        </p:xfrm>
        <a:graphic>
          <a:graphicData uri="http://schemas.openxmlformats.org/drawingml/2006/table">
            <a:tbl>
              <a:tblPr/>
              <a:tblGrid>
                <a:gridCol w="2103120">
                  <a:extLst>
                    <a:ext uri="{9D8B030D-6E8A-4147-A177-3AD203B41FA5}">
                      <a16:colId xmlns:a16="http://schemas.microsoft.com/office/drawing/2014/main" val="267595300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0042235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3633242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0807915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6191761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API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Purpose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Request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Response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6525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/notifications/order-placed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POST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Publish order placed event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Courier New" panose="02070309020205020404" pitchFamily="49" charset="0"/>
                        </a:rPr>
                        <a:t>OrderPlacedEvent</a:t>
                      </a:r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urier New" panose="02070309020205020404" pitchFamily="49" charset="0"/>
                        </a:rPr>
                        <a:t>"Order notification sent"</a:t>
                      </a:r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51195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4491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E3E8-7123-4ED5-E1C3-C19FADE19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7809"/>
            <a:ext cx="10515600" cy="1325563"/>
          </a:xfrm>
        </p:spPr>
        <p:txBody>
          <a:bodyPr/>
          <a:lstStyle/>
          <a:p>
            <a:r>
              <a:rPr lang="en-IN" b="1" dirty="0"/>
              <a:t>WIREFRAMES AND WORKING APPLICATION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B01318-1202-E486-BE84-A9FBFFB2D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047" y="1533372"/>
            <a:ext cx="6385727" cy="41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2759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43F57-D1DC-28DC-9854-4E0CFD4FC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SALES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955D16-816D-1882-CFFC-8071F4BC9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9906" y="2141537"/>
            <a:ext cx="94121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174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12EE4-055C-1311-37C2-B0E1C0B91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ARCHITECTURE DIAGRAM </a:t>
            </a:r>
          </a:p>
        </p:txBody>
      </p:sp>
      <p:pic>
        <p:nvPicPr>
          <p:cNvPr id="4" name="image17.png">
            <a:extLst>
              <a:ext uri="{FF2B5EF4-FFF2-40B4-BE49-F238E27FC236}">
                <a16:creationId xmlns:a16="http://schemas.microsoft.com/office/drawing/2014/main" id="{C4B0C7B7-81B1-FF62-965E-0CFA0D25416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1375798"/>
            <a:ext cx="12192000" cy="6853801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070767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0FBD9-32A6-E306-3B6D-9A3D8AF19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29235"/>
            <a:ext cx="10515600" cy="1325563"/>
          </a:xfrm>
        </p:spPr>
        <p:txBody>
          <a:bodyPr/>
          <a:lstStyle/>
          <a:p>
            <a:r>
              <a:rPr lang="en-IN" b="1" dirty="0"/>
              <a:t>ADMIN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365895-8D30-0B1B-2645-15AD913D50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640" y="1096328"/>
            <a:ext cx="5684416" cy="2696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6DF437-7E52-E480-08E3-A7E706C92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696" y="1096328"/>
            <a:ext cx="5928360" cy="28369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60264B-987B-347F-1C16-3FAB0BA65B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0216" y="4213221"/>
            <a:ext cx="6918960" cy="252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2225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D257B-1E85-B89F-6882-FD5C09781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29235"/>
            <a:ext cx="10515600" cy="1325563"/>
          </a:xfrm>
        </p:spPr>
        <p:txBody>
          <a:bodyPr/>
          <a:lstStyle/>
          <a:p>
            <a:r>
              <a:rPr lang="en-IN" b="1" dirty="0"/>
              <a:t>WAREHOUSES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81CC6B-532F-CBBE-73B1-73B040179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" y="4635148"/>
            <a:ext cx="6339840" cy="22228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B715D7-2DAB-9D0E-FA37-108E229F0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804869"/>
            <a:ext cx="6339840" cy="35435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4281DA-9E58-0BC5-A7C2-4727062BB4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1321" y="804869"/>
            <a:ext cx="5288279" cy="380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779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135A0-E5D7-D36C-431C-E41FB0DBF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-168275"/>
            <a:ext cx="10515600" cy="1325563"/>
          </a:xfrm>
        </p:spPr>
        <p:txBody>
          <a:bodyPr/>
          <a:lstStyle/>
          <a:p>
            <a:r>
              <a:rPr lang="en-IN" b="1" dirty="0"/>
              <a:t>INVENTORY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2C1B21-DAE9-828D-839A-E8F139FA03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" y="831670"/>
            <a:ext cx="5440681" cy="40825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B831F5-2739-06D1-C2FB-85428988B2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160" y="100150"/>
            <a:ext cx="6283437" cy="33288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5BD9B3-9116-A7CD-5841-3F3E6B102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01" y="3027305"/>
            <a:ext cx="5440681" cy="37739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A4B29F-B137-BB93-9136-F59ADF4866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6298" y="4154810"/>
            <a:ext cx="3499702" cy="270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1558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7AF8F-8771-08C7-E076-4FF294BE4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-122555"/>
            <a:ext cx="10515600" cy="1325563"/>
          </a:xfrm>
        </p:spPr>
        <p:txBody>
          <a:bodyPr/>
          <a:lstStyle/>
          <a:p>
            <a:r>
              <a:rPr lang="en-IN" b="1" dirty="0"/>
              <a:t>EUREKA-DISCOVERY-SERVER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E60FDD-CB5C-1522-7573-7B4296F57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026" y="987424"/>
            <a:ext cx="11442174" cy="528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519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BE1AB-B4CE-945C-A870-053B04A49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15308"/>
            <a:ext cx="10515600" cy="1325563"/>
          </a:xfrm>
        </p:spPr>
        <p:txBody>
          <a:bodyPr/>
          <a:lstStyle/>
          <a:p>
            <a:r>
              <a:rPr lang="en-US" b="1" dirty="0"/>
              <a:t>Business Logic Summary – Smart Order &amp; Inventory System</a:t>
            </a:r>
            <a:endParaRPr lang="en-IN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C1F4ACC-2B72-BE6A-1312-E667616E4C9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3400" y="2094258"/>
            <a:ext cx="11399520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Secure Access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JWT-based authentication with role-based access (User / Admin) via API Gateway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Order Processing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Reliable order creation with inventory validation, price calculation, and invoice generation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Inventory Control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Stock reservation, commitment, and release to prevent overselling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Order Lifecycle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Controlled state transitions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(CREATED → APPROVED → PACKED → SHIPPED → DELIVERED)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Admin Operations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Centralized order monitoring, status updates, and warehouse-level visibility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Analytics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Real-time insights on orders, revenue, status distribution, and warehouse performance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Notifications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Event-driven email alerts using Kafka without blocking core workflows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Fault Tolerance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Graceful handling of failures in billing and notifications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Scalable Design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Microservices with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OpenFeign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sync calls and Kafka for async communication</a:t>
            </a:r>
          </a:p>
        </p:txBody>
      </p:sp>
    </p:spTree>
    <p:extLst>
      <p:ext uri="{BB962C8B-B14F-4D97-AF65-F5344CB8AC3E}">
        <p14:creationId xmlns:p14="http://schemas.microsoft.com/office/powerpoint/2010/main" val="24504173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99524-FA8E-36B2-FAAB-02E0C065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SEQUENCE DIAGRAM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98C9DD0-08C5-5966-A9E5-F63FCC456C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" y="1435720"/>
            <a:ext cx="11628120" cy="494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305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16BA68-CEBB-4760-01C2-EEFA929E29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426" y="228124"/>
            <a:ext cx="8865014" cy="656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259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F3288F-7453-5813-D219-763269B96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1591" y="372931"/>
            <a:ext cx="7808817" cy="611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8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91960-9B0B-5A01-DF6E-BD40F7F41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760" y="2766218"/>
            <a:ext cx="10515600" cy="1325563"/>
          </a:xfrm>
        </p:spPr>
        <p:txBody>
          <a:bodyPr/>
          <a:lstStyle/>
          <a:p>
            <a:r>
              <a:rPr lang="en-IN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43995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16.png">
            <a:extLst>
              <a:ext uri="{FF2B5EF4-FFF2-40B4-BE49-F238E27FC236}">
                <a16:creationId xmlns:a16="http://schemas.microsoft.com/office/drawing/2014/main" id="{F1D78692-A733-F69C-282F-93BF79CA82D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334297" y="186813"/>
            <a:ext cx="11444748" cy="5999983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501940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28917-F20F-7043-93BC-9BBC05A3D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943"/>
            <a:ext cx="8954729" cy="677094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SYSTEM DESIGN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5EB9E3-CB2A-5FE5-B5DB-9D172C1502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3552"/>
            <a:ext cx="12192000" cy="7240921"/>
          </a:xfrm>
        </p:spPr>
      </p:pic>
    </p:spTree>
    <p:extLst>
      <p:ext uri="{BB962C8B-B14F-4D97-AF65-F5344CB8AC3E}">
        <p14:creationId xmlns:p14="http://schemas.microsoft.com/office/powerpoint/2010/main" val="1431070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2E618-5460-0AB1-76CC-CD4E936E7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606" y="13775"/>
            <a:ext cx="8600768" cy="66726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SPRING AI AGENT</a:t>
            </a:r>
            <a:endParaRPr lang="en-IN" b="1" dirty="0"/>
          </a:p>
        </p:txBody>
      </p:sp>
      <p:pic>
        <p:nvPicPr>
          <p:cNvPr id="1026" name="Picture 2" descr="spring-ai-groq-functions-2">
            <a:extLst>
              <a:ext uri="{FF2B5EF4-FFF2-40B4-BE49-F238E27FC236}">
                <a16:creationId xmlns:a16="http://schemas.microsoft.com/office/drawing/2014/main" id="{B1629A49-9578-63D5-4E2A-FD268AC815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82" y="914400"/>
            <a:ext cx="12026318" cy="531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1890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F5D80-3F24-00E0-B9A4-29028A63D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80" y="1"/>
            <a:ext cx="10988842" cy="1010652"/>
          </a:xfrm>
        </p:spPr>
        <p:txBody>
          <a:bodyPr/>
          <a:lstStyle/>
          <a:p>
            <a:r>
              <a:rPr lang="en-IN" b="1" dirty="0"/>
              <a:t>ER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075B3-BA8C-3813-0E6D-9C36785A0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020" y="908786"/>
            <a:ext cx="5783980" cy="541020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b="1" dirty="0"/>
              <a:t>User Service Database</a:t>
            </a:r>
          </a:p>
          <a:p>
            <a:endParaRPr lang="en-IN" dirty="0"/>
          </a:p>
          <a:p>
            <a:pPr marL="0" indent="0">
              <a:buNone/>
            </a:pPr>
            <a:r>
              <a:rPr lang="en-IN" b="1" dirty="0"/>
              <a:t>User attributes:</a:t>
            </a:r>
          </a:p>
          <a:p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username (varchar, unique)</a:t>
            </a:r>
          </a:p>
          <a:p>
            <a:r>
              <a:rPr lang="en-IN" dirty="0"/>
              <a:t>- email (varchar, unique)</a:t>
            </a:r>
          </a:p>
          <a:p>
            <a:r>
              <a:rPr lang="en-IN" dirty="0"/>
              <a:t>- password (varchar)</a:t>
            </a:r>
          </a:p>
          <a:p>
            <a:r>
              <a:rPr lang="en-IN" dirty="0"/>
              <a:t>- role (</a:t>
            </a:r>
            <a:r>
              <a:rPr lang="en-IN" dirty="0" err="1"/>
              <a:t>enum</a:t>
            </a:r>
            <a:r>
              <a:rPr lang="en-IN" dirty="0"/>
              <a:t>: ADMIN, USER, SALES_EXEC, WAREHOUSE_MANAGER, FINANCE)</a:t>
            </a:r>
          </a:p>
          <a:p>
            <a:r>
              <a:rPr lang="en-IN" dirty="0"/>
              <a:t>- active (</a:t>
            </a:r>
            <a:r>
              <a:rPr lang="en-IN" dirty="0" err="1"/>
              <a:t>boolean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created_at</a:t>
            </a:r>
            <a:r>
              <a:rPr lang="en-IN" dirty="0"/>
              <a:t> (datetime)</a:t>
            </a:r>
          </a:p>
          <a:p>
            <a:endParaRPr lang="en-IN" dirty="0"/>
          </a:p>
          <a:p>
            <a:r>
              <a:rPr lang="en-IN" dirty="0"/>
              <a:t>Relationships:</a:t>
            </a:r>
          </a:p>
          <a:p>
            <a:r>
              <a:rPr lang="en-IN" dirty="0"/>
              <a:t>- No foreign keys to other services</a:t>
            </a:r>
          </a:p>
          <a:p>
            <a:r>
              <a:rPr lang="en-IN" dirty="0"/>
              <a:t>- User is standalone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850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3FC517E-9356-CB5D-09FD-173CA1AFE87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13676" y="213360"/>
            <a:ext cx="4963933" cy="63982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b="1" dirty="0"/>
              <a:t>INVENTORY SERVICE DATABASE</a:t>
            </a:r>
          </a:p>
          <a:p>
            <a:pPr marL="0" indent="0">
              <a:buNone/>
            </a:pPr>
            <a:endParaRPr lang="en-IN" b="1" dirty="0"/>
          </a:p>
          <a:p>
            <a:pPr marL="0" indent="0">
              <a:buNone/>
            </a:pPr>
            <a:r>
              <a:rPr lang="en-IN" b="1" dirty="0"/>
              <a:t>Entities:</a:t>
            </a:r>
          </a:p>
          <a:p>
            <a:pPr marL="0" indent="0">
              <a:buNone/>
            </a:pPr>
            <a:r>
              <a:rPr lang="en-IN" b="1" dirty="0"/>
              <a:t>- Product</a:t>
            </a:r>
          </a:p>
          <a:p>
            <a:pPr marL="0" indent="0">
              <a:buNone/>
            </a:pPr>
            <a:r>
              <a:rPr lang="en-IN" b="1" dirty="0"/>
              <a:t>- Warehouse</a:t>
            </a:r>
          </a:p>
          <a:p>
            <a:pPr marL="0" indent="0">
              <a:buNone/>
            </a:pPr>
            <a:r>
              <a:rPr lang="en-IN" b="1" dirty="0"/>
              <a:t>- Inventory</a:t>
            </a:r>
          </a:p>
          <a:p>
            <a:pPr marL="0" indent="0">
              <a:buNone/>
            </a:pPr>
            <a:r>
              <a:rPr lang="en-IN" b="1" dirty="0"/>
              <a:t>Product attributes:</a:t>
            </a:r>
          </a:p>
          <a:p>
            <a:pPr marL="0" indent="0">
              <a:buNone/>
            </a:pPr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pPr marL="0" indent="0">
              <a:buNone/>
            </a:pPr>
            <a:r>
              <a:rPr lang="en-IN" dirty="0"/>
              <a:t>- name (varchar)</a:t>
            </a:r>
          </a:p>
          <a:p>
            <a:pPr marL="0" indent="0">
              <a:buNone/>
            </a:pPr>
            <a:r>
              <a:rPr lang="en-IN" dirty="0"/>
              <a:t>- category (</a:t>
            </a:r>
            <a:r>
              <a:rPr lang="en-IN" dirty="0" err="1"/>
              <a:t>enum</a:t>
            </a:r>
            <a:r>
              <a:rPr lang="en-IN" dirty="0"/>
              <a:t>)</a:t>
            </a:r>
          </a:p>
          <a:p>
            <a:pPr marL="0" indent="0">
              <a:buNone/>
            </a:pPr>
            <a:r>
              <a:rPr lang="en-IN" dirty="0"/>
              <a:t>- price (decimal)</a:t>
            </a:r>
          </a:p>
          <a:p>
            <a:pPr marL="0" indent="0">
              <a:buNone/>
            </a:pPr>
            <a:r>
              <a:rPr lang="en-IN" dirty="0"/>
              <a:t>- active (</a:t>
            </a:r>
            <a:r>
              <a:rPr lang="en-IN" dirty="0" err="1"/>
              <a:t>boolean</a:t>
            </a:r>
            <a:r>
              <a:rPr lang="en-IN" dirty="0"/>
              <a:t>)</a:t>
            </a:r>
          </a:p>
          <a:p>
            <a:pPr marL="0" indent="0">
              <a:buNone/>
            </a:pPr>
            <a:r>
              <a:rPr lang="en-IN" b="1" dirty="0"/>
              <a:t>Warehouse attributes:</a:t>
            </a:r>
          </a:p>
          <a:p>
            <a:pPr marL="0" indent="0">
              <a:buNone/>
            </a:pPr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pPr marL="0" indent="0">
              <a:buNone/>
            </a:pPr>
            <a:r>
              <a:rPr lang="en-IN" dirty="0"/>
              <a:t>- name (varchar)</a:t>
            </a:r>
          </a:p>
          <a:p>
            <a:pPr marL="0" indent="0">
              <a:buNone/>
            </a:pPr>
            <a:r>
              <a:rPr lang="en-IN" dirty="0"/>
              <a:t>- location (varchar)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83E01FE-47A1-E01D-5940-F9B8AED46AA6}"/>
              </a:ext>
            </a:extLst>
          </p:cNvPr>
          <p:cNvSpPr txBox="1">
            <a:spLocks/>
          </p:cNvSpPr>
          <p:nvPr/>
        </p:nvSpPr>
        <p:spPr>
          <a:xfrm>
            <a:off x="6096000" y="720243"/>
            <a:ext cx="4963933" cy="61377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b="1" dirty="0"/>
              <a:t>Inventory attributes:</a:t>
            </a:r>
          </a:p>
          <a:p>
            <a:pPr marL="0" indent="0">
              <a:buNone/>
            </a:pPr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pPr marL="0" indent="0">
              <a:buNone/>
            </a:pPr>
            <a:r>
              <a:rPr lang="en-IN" dirty="0"/>
              <a:t>- </a:t>
            </a:r>
            <a:r>
              <a:rPr lang="en-IN" dirty="0" err="1"/>
              <a:t>product_id</a:t>
            </a:r>
            <a:r>
              <a:rPr lang="en-IN" dirty="0"/>
              <a:t> (FK → Product.id)</a:t>
            </a:r>
          </a:p>
          <a:p>
            <a:pPr marL="0" indent="0">
              <a:buNone/>
            </a:pPr>
            <a:r>
              <a:rPr lang="en-IN" dirty="0"/>
              <a:t>- </a:t>
            </a:r>
            <a:r>
              <a:rPr lang="en-IN" dirty="0" err="1"/>
              <a:t>warehouse_id</a:t>
            </a:r>
            <a:r>
              <a:rPr lang="en-IN" dirty="0"/>
              <a:t> (FK → Warehouse.id)</a:t>
            </a:r>
          </a:p>
          <a:p>
            <a:pPr marL="0" indent="0">
              <a:buNone/>
            </a:pPr>
            <a:r>
              <a:rPr lang="en-IN" dirty="0"/>
              <a:t>- </a:t>
            </a:r>
            <a:r>
              <a:rPr lang="en-IN" dirty="0" err="1"/>
              <a:t>total_quantity</a:t>
            </a:r>
            <a:r>
              <a:rPr lang="en-IN" dirty="0"/>
              <a:t> (int)</a:t>
            </a:r>
          </a:p>
          <a:p>
            <a:pPr marL="0" indent="0">
              <a:buNone/>
            </a:pPr>
            <a:r>
              <a:rPr lang="en-IN" dirty="0"/>
              <a:t>- </a:t>
            </a:r>
            <a:r>
              <a:rPr lang="en-IN" dirty="0" err="1"/>
              <a:t>available_quantity</a:t>
            </a:r>
            <a:r>
              <a:rPr lang="en-IN" dirty="0"/>
              <a:t> (int)</a:t>
            </a:r>
          </a:p>
          <a:p>
            <a:pPr marL="0" indent="0">
              <a:buNone/>
            </a:pPr>
            <a:r>
              <a:rPr lang="en-IN" dirty="0"/>
              <a:t>- </a:t>
            </a:r>
            <a:r>
              <a:rPr lang="en-IN" dirty="0" err="1"/>
              <a:t>reserved_quantity</a:t>
            </a:r>
            <a:r>
              <a:rPr lang="en-IN" dirty="0"/>
              <a:t> (int)</a:t>
            </a:r>
          </a:p>
          <a:p>
            <a:pPr>
              <a:buFontTx/>
              <a:buChar char="-"/>
            </a:pPr>
            <a:r>
              <a:rPr lang="en-IN" dirty="0" err="1"/>
              <a:t>low_stock_threshold</a:t>
            </a:r>
            <a:r>
              <a:rPr lang="en-IN" dirty="0"/>
              <a:t> (int)</a:t>
            </a:r>
          </a:p>
          <a:p>
            <a:pPr>
              <a:buFontTx/>
              <a:buChar char="-"/>
            </a:pPr>
            <a:endParaRPr lang="en-IN" dirty="0"/>
          </a:p>
          <a:p>
            <a:pPr>
              <a:buFontTx/>
              <a:buChar char="-"/>
            </a:pPr>
            <a:r>
              <a:rPr lang="en-US" b="1" dirty="0"/>
              <a:t>Relationships:</a:t>
            </a:r>
          </a:p>
          <a:p>
            <a:pPr marL="0" indent="0">
              <a:buNone/>
            </a:pPr>
            <a:r>
              <a:rPr lang="en-US" dirty="0"/>
              <a:t>- Product 1 → * Inventory</a:t>
            </a:r>
          </a:p>
          <a:p>
            <a:pPr marL="0" indent="0">
              <a:buNone/>
            </a:pPr>
            <a:r>
              <a:rPr lang="en-US" dirty="0"/>
              <a:t>- Warehouse 1 → * Inventory</a:t>
            </a:r>
          </a:p>
          <a:p>
            <a:pPr marL="0" indent="0">
              <a:buNone/>
            </a:pPr>
            <a:r>
              <a:rPr lang="en-US" dirty="0"/>
              <a:t>- Unique constraint on (</a:t>
            </a:r>
            <a:r>
              <a:rPr lang="en-US" dirty="0" err="1"/>
              <a:t>product_id</a:t>
            </a:r>
            <a:r>
              <a:rPr lang="en-US" dirty="0"/>
              <a:t>, </a:t>
            </a:r>
            <a:r>
              <a:rPr lang="en-US" dirty="0" err="1"/>
              <a:t>warehouse_id</a:t>
            </a:r>
            <a:r>
              <a:rPr lang="en-US" dirty="0"/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8788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6246C-2B6A-CFDC-2168-E577C3E3D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" y="154984"/>
            <a:ext cx="6812280" cy="57360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/>
              <a:t>Billing Service database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b="1" dirty="0"/>
              <a:t>Invoice attributes:</a:t>
            </a:r>
          </a:p>
          <a:p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order_id</a:t>
            </a:r>
            <a:r>
              <a:rPr lang="en-IN" dirty="0"/>
              <a:t> (</a:t>
            </a:r>
            <a:r>
              <a:rPr lang="en-IN" dirty="0" err="1"/>
              <a:t>bigint</a:t>
            </a:r>
            <a:r>
              <a:rPr lang="en-IN" dirty="0"/>
              <a:t>) [external reference]</a:t>
            </a:r>
          </a:p>
          <a:p>
            <a:r>
              <a:rPr lang="en-IN" dirty="0"/>
              <a:t>- </a:t>
            </a:r>
            <a:r>
              <a:rPr lang="en-IN" dirty="0" err="1"/>
              <a:t>user_id</a:t>
            </a:r>
            <a:r>
              <a:rPr lang="en-IN" dirty="0"/>
              <a:t> (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warehouse_id</a:t>
            </a:r>
            <a:r>
              <a:rPr lang="en-IN" dirty="0"/>
              <a:t> (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total_amount</a:t>
            </a:r>
            <a:r>
              <a:rPr lang="en-IN" dirty="0"/>
              <a:t> (decimal)</a:t>
            </a:r>
          </a:p>
          <a:p>
            <a:r>
              <a:rPr lang="en-IN" dirty="0"/>
              <a:t>- </a:t>
            </a:r>
            <a:r>
              <a:rPr lang="en-IN" dirty="0" err="1"/>
              <a:t>created_at</a:t>
            </a:r>
            <a:r>
              <a:rPr lang="en-IN" dirty="0"/>
              <a:t> (datetime)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D2A0BD-C429-D4C8-B736-9C6105EE549A}"/>
              </a:ext>
            </a:extLst>
          </p:cNvPr>
          <p:cNvSpPr txBox="1">
            <a:spLocks/>
          </p:cNvSpPr>
          <p:nvPr/>
        </p:nvSpPr>
        <p:spPr>
          <a:xfrm>
            <a:off x="6507480" y="260372"/>
            <a:ext cx="5227320" cy="6097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InvoiceItem attributes:</a:t>
            </a:r>
          </a:p>
          <a:p>
            <a:r>
              <a:rPr lang="en-IN" dirty="0"/>
              <a:t>- id (PK, 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invoice_id</a:t>
            </a:r>
            <a:r>
              <a:rPr lang="en-IN" dirty="0"/>
              <a:t> (FK → Invoice.id)</a:t>
            </a:r>
          </a:p>
          <a:p>
            <a:r>
              <a:rPr lang="en-IN" dirty="0"/>
              <a:t>- </a:t>
            </a:r>
            <a:r>
              <a:rPr lang="en-IN" dirty="0" err="1"/>
              <a:t>product_id</a:t>
            </a:r>
            <a:r>
              <a:rPr lang="en-IN" dirty="0"/>
              <a:t> (</a:t>
            </a:r>
            <a:r>
              <a:rPr lang="en-IN" dirty="0" err="1"/>
              <a:t>bigint</a:t>
            </a:r>
            <a:r>
              <a:rPr lang="en-IN" dirty="0"/>
              <a:t>)</a:t>
            </a:r>
          </a:p>
          <a:p>
            <a:r>
              <a:rPr lang="en-IN" dirty="0"/>
              <a:t>- </a:t>
            </a:r>
            <a:r>
              <a:rPr lang="en-IN" dirty="0" err="1"/>
              <a:t>product_name</a:t>
            </a:r>
            <a:r>
              <a:rPr lang="en-IN" dirty="0"/>
              <a:t> (varchar)</a:t>
            </a:r>
          </a:p>
          <a:p>
            <a:r>
              <a:rPr lang="en-IN" dirty="0"/>
              <a:t>- category (varchar)</a:t>
            </a:r>
          </a:p>
          <a:p>
            <a:r>
              <a:rPr lang="en-IN" dirty="0"/>
              <a:t>- quantity (int)</a:t>
            </a:r>
          </a:p>
          <a:p>
            <a:r>
              <a:rPr lang="en-IN" dirty="0"/>
              <a:t>- </a:t>
            </a:r>
            <a:r>
              <a:rPr lang="en-IN" dirty="0" err="1"/>
              <a:t>unit_price</a:t>
            </a:r>
            <a:r>
              <a:rPr lang="en-IN" dirty="0"/>
              <a:t> (decimal)</a:t>
            </a:r>
          </a:p>
          <a:p>
            <a:endParaRPr lang="en-IN" b="1" dirty="0"/>
          </a:p>
          <a:p>
            <a:r>
              <a:rPr lang="en-IN" b="1" dirty="0"/>
              <a:t>Relationships:</a:t>
            </a:r>
          </a:p>
          <a:p>
            <a:r>
              <a:rPr lang="en-IN" b="1" dirty="0"/>
              <a:t>- Invoice 1 → * InvoiceItem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0444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4332F-08AA-49E3-0E2E-9E6B15119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3995"/>
            <a:ext cx="10515600" cy="1325563"/>
          </a:xfrm>
        </p:spPr>
        <p:txBody>
          <a:bodyPr/>
          <a:lstStyle/>
          <a:p>
            <a:r>
              <a:rPr lang="en-IN" b="1" dirty="0"/>
              <a:t>CI/CD AUTOMATION FLOW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5057F1-F31B-2CB4-0FD7-3F9CBE9CBA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8547"/>
            <a:ext cx="12192000" cy="6918820"/>
          </a:xfrm>
        </p:spPr>
      </p:pic>
    </p:spTree>
    <p:extLst>
      <p:ext uri="{BB962C8B-B14F-4D97-AF65-F5344CB8AC3E}">
        <p14:creationId xmlns:p14="http://schemas.microsoft.com/office/powerpoint/2010/main" val="1202691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753</TotalTime>
  <Words>1021</Words>
  <Application>Microsoft Office PowerPoint</Application>
  <PresentationFormat>Widescreen</PresentationFormat>
  <Paragraphs>294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Courier New</vt:lpstr>
      <vt:lpstr>Office Theme</vt:lpstr>
      <vt:lpstr>SMART INVENTORY AND ORDER MANAGEMENT SYSTEM</vt:lpstr>
      <vt:lpstr>ARCHITECTURE DIAGRAM </vt:lpstr>
      <vt:lpstr>PowerPoint Presentation</vt:lpstr>
      <vt:lpstr>SYSTEM DESIGN ARCHITECTURE</vt:lpstr>
      <vt:lpstr>SPRING AI AGENT</vt:lpstr>
      <vt:lpstr>ER DIAGRAM</vt:lpstr>
      <vt:lpstr>PowerPoint Presentation</vt:lpstr>
      <vt:lpstr>PowerPoint Presentation</vt:lpstr>
      <vt:lpstr>CI/CD AUTOMATION FLOW DIAGRAM</vt:lpstr>
      <vt:lpstr>API DESIGN DOCUMENTATION</vt:lpstr>
      <vt:lpstr>INVENTORY SERVICE</vt:lpstr>
      <vt:lpstr>PowerPoint Presentation</vt:lpstr>
      <vt:lpstr>ORDER SERVICE API</vt:lpstr>
      <vt:lpstr>PowerPoint Presentation</vt:lpstr>
      <vt:lpstr>BILLING SERVICE API</vt:lpstr>
      <vt:lpstr>PowerPoint Presentation</vt:lpstr>
      <vt:lpstr>NOTIFICATION SERVICE API</vt:lpstr>
      <vt:lpstr>WIREFRAMES AND WORKING APPLICATION</vt:lpstr>
      <vt:lpstr>SALES DASHBOARD</vt:lpstr>
      <vt:lpstr>ADMIN DASHBOARD</vt:lpstr>
      <vt:lpstr>WAREHOUSES</vt:lpstr>
      <vt:lpstr>INVENTORY</vt:lpstr>
      <vt:lpstr>EUREKA-DISCOVERY-SERVER</vt:lpstr>
      <vt:lpstr>Business Logic Summary – Smart Order &amp; Inventory System</vt:lpstr>
      <vt:lpstr>SEQUENCE DIAGRAM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Soham Chatterjee</dc:creator>
  <cp:lastModifiedBy>Soham Chatterjee</cp:lastModifiedBy>
  <cp:revision>20</cp:revision>
  <dcterms:created xsi:type="dcterms:W3CDTF">2026-01-07T02:50:35Z</dcterms:created>
  <dcterms:modified xsi:type="dcterms:W3CDTF">2026-01-08T13:54:22Z</dcterms:modified>
</cp:coreProperties>
</file>

<file path=docProps/thumbnail.jpeg>
</file>